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60" r:id="rId4"/>
    <p:sldId id="261" r:id="rId5"/>
    <p:sldId id="262" r:id="rId6"/>
    <p:sldId id="265" r:id="rId7"/>
    <p:sldId id="263" r:id="rId8"/>
    <p:sldId id="264" r:id="rId9"/>
    <p:sldId id="266" r:id="rId10"/>
    <p:sldId id="267" r:id="rId11"/>
    <p:sldId id="268" r:id="rId12"/>
    <p:sldId id="257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9"/>
    <p:restoredTop sz="94682"/>
  </p:normalViewPr>
  <p:slideViewPr>
    <p:cSldViewPr snapToGrid="0" snapToObjects="1">
      <p:cViewPr varScale="1">
        <p:scale>
          <a:sx n="98" d="100"/>
          <a:sy n="98" d="100"/>
        </p:scale>
        <p:origin x="208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3.tiff>
</file>

<file path=ppt/media/image4.png>
</file>

<file path=ppt/media/image4.tiff>
</file>

<file path=ppt/media/image5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72E520-1A8D-0847-B3CF-B2B9998A4078}" type="datetimeFigureOut">
              <a:rPr lang="en-US" smtClean="0"/>
              <a:t>8/26/16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FD2177-7F9F-1647-8301-77545A448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FD2177-7F9F-1647-8301-77545A448E4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238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FD2177-7F9F-1647-8301-77545A448E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287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8/26/16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Complex Geometry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Vectors, Roots of Unity &amp; Regular Polygons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45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Irregular Polygons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800" dirty="0" smtClean="0"/>
                  <a:t>First off, what if the polygon doesn’t have “radius” 1? Then the the equation for a polygon with radius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𝑘</m:t>
                    </m:r>
                  </m:oMath>
                </a14:m>
                <a:r>
                  <a:rPr lang="en-US" sz="2800" dirty="0" smtClean="0"/>
                  <a:t> becomes</a:t>
                </a:r>
              </a:p>
              <a:p>
                <a:endParaRPr lang="en-US" sz="2800" dirty="0"/>
              </a:p>
              <a:p>
                <a:endParaRPr lang="en-US" sz="2800" dirty="0" smtClean="0"/>
              </a:p>
              <a:p>
                <a:r>
                  <a:rPr lang="en-US" sz="2800" dirty="0" smtClean="0"/>
                  <a:t>We can also combine polygons by multiplying (adding two polygons together) or dividing (removing one polygon from another).</a:t>
                </a:r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12" t="-2576" r="-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5562607" y="3081809"/>
                <a:ext cx="1334531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𝑛</m:t>
                          </m:r>
                        </m:sup>
                      </m:sSup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𝑘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2607" y="3081809"/>
                <a:ext cx="1334531" cy="43088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10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288745" y="2321169"/>
            <a:ext cx="4391085" cy="4009293"/>
            <a:chOff x="3961604" y="2321169"/>
            <a:chExt cx="4391085" cy="4009293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6135129" y="2321169"/>
              <a:ext cx="0" cy="4009293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3961604" y="4411048"/>
              <a:ext cx="4391085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What is the complex polynomial to generate the following shape?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 rot="18900000">
            <a:off x="2201542" y="3158969"/>
            <a:ext cx="2504158" cy="250415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riangle 4"/>
          <p:cNvSpPr/>
          <p:nvPr/>
        </p:nvSpPr>
        <p:spPr>
          <a:xfrm rot="5400000">
            <a:off x="2273866" y="3045093"/>
            <a:ext cx="3169016" cy="2731910"/>
          </a:xfrm>
          <a:prstGeom prst="triangl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689076" y="2631989"/>
            <a:ext cx="3546389" cy="3534032"/>
          </a:xfrm>
          <a:custGeom>
            <a:avLst/>
            <a:gdLst>
              <a:gd name="connsiteX0" fmla="*/ 3546389 w 3546389"/>
              <a:gd name="connsiteY0" fmla="*/ 1779373 h 3534032"/>
              <a:gd name="connsiteX1" fmla="*/ 1767016 w 3546389"/>
              <a:gd name="connsiteY1" fmla="*/ 0 h 3534032"/>
              <a:gd name="connsiteX2" fmla="*/ 803189 w 3546389"/>
              <a:gd name="connsiteY2" fmla="*/ 197708 h 3534032"/>
              <a:gd name="connsiteX3" fmla="*/ 0 w 3546389"/>
              <a:gd name="connsiteY3" fmla="*/ 1791730 h 3534032"/>
              <a:gd name="connsiteX4" fmla="*/ 815546 w 3546389"/>
              <a:gd name="connsiteY4" fmla="*/ 3361038 h 3534032"/>
              <a:gd name="connsiteX5" fmla="*/ 1779373 w 3546389"/>
              <a:gd name="connsiteY5" fmla="*/ 3534032 h 3534032"/>
              <a:gd name="connsiteX6" fmla="*/ 3546389 w 3546389"/>
              <a:gd name="connsiteY6" fmla="*/ 1779373 h 3534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46389" h="3534032">
                <a:moveTo>
                  <a:pt x="3546389" y="1779373"/>
                </a:moveTo>
                <a:lnTo>
                  <a:pt x="1767016" y="0"/>
                </a:lnTo>
                <a:lnTo>
                  <a:pt x="803189" y="197708"/>
                </a:lnTo>
                <a:lnTo>
                  <a:pt x="0" y="1791730"/>
                </a:lnTo>
                <a:lnTo>
                  <a:pt x="815546" y="3361038"/>
                </a:lnTo>
                <a:lnTo>
                  <a:pt x="1779373" y="3534032"/>
                </a:lnTo>
                <a:lnTo>
                  <a:pt x="3546389" y="1779373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162996" y="4586073"/>
            <a:ext cx="455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8217884" y="2826539"/>
                <a:ext cx="127278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4</m:t>
                          </m:r>
                        </m:sup>
                      </m:sSup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2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17884" y="2826539"/>
                <a:ext cx="1272784" cy="43088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8217884" y="4220305"/>
                <a:ext cx="127278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3</m:t>
                          </m:r>
                        </m:sup>
                      </m:sSup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2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17884" y="4220305"/>
                <a:ext cx="1272784" cy="43088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7408991" y="3495392"/>
                <a:ext cx="193040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4</m:t>
                          </m:r>
                        </m:sup>
                      </m:sSup>
                      <m:r>
                        <a:rPr lang="en-AU" sz="2800" b="0" i="1" smtClean="0">
                          <a:latin typeface="Cambria Math" charset="0"/>
                        </a:rPr>
                        <m:t>−16=0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8991" y="3495392"/>
                <a:ext cx="1930400" cy="43088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7600455" y="4907380"/>
                <a:ext cx="1731628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3</m:t>
                          </m:r>
                        </m:sup>
                      </m:sSup>
                      <m:r>
                        <a:rPr lang="en-AU" sz="2800" b="0" i="1" smtClean="0">
                          <a:latin typeface="Cambria Math" charset="0"/>
                        </a:rPr>
                        <m:t>−8=0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0455" y="4907380"/>
                <a:ext cx="1731628" cy="43088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5845295" y="5694395"/>
                <a:ext cx="351032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AU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en-AU" sz="2800" b="0" i="1" smtClean="0">
                              <a:latin typeface="Cambria Math" charset="0"/>
                            </a:rPr>
                            <m:t>−16</m:t>
                          </m:r>
                        </m:e>
                      </m:d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AU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𝑧</m:t>
                              </m:r>
                            </m:e>
                            <m:sup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3</m:t>
                              </m:r>
                            </m:sup>
                          </m:sSup>
                          <m:r>
                            <a:rPr lang="en-AU" sz="2800" b="0" i="1" smtClean="0">
                              <a:latin typeface="Cambria Math" charset="0"/>
                            </a:rPr>
                            <m:t>−8</m:t>
                          </m:r>
                        </m:e>
                      </m:d>
                      <m:r>
                        <a:rPr lang="en-AU" sz="2800" b="0" i="1" smtClean="0">
                          <a:latin typeface="Cambria Math" charset="0"/>
                        </a:rPr>
                        <m:t>=0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5295" y="5694395"/>
                <a:ext cx="3510320" cy="430887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/>
          <p:cNvSpPr txBox="1"/>
          <p:nvPr/>
        </p:nvSpPr>
        <p:spPr>
          <a:xfrm>
            <a:off x="10321817" y="2780372"/>
            <a:ext cx="192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Square</a:t>
            </a:r>
            <a:endParaRPr lang="en-US" sz="2800" dirty="0"/>
          </a:p>
        </p:txBody>
      </p:sp>
      <p:sp>
        <p:nvSpPr>
          <p:cNvPr id="22" name="TextBox 21"/>
          <p:cNvSpPr txBox="1"/>
          <p:nvPr/>
        </p:nvSpPr>
        <p:spPr>
          <a:xfrm>
            <a:off x="10325839" y="4110385"/>
            <a:ext cx="192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Triangle</a:t>
            </a:r>
            <a:endParaRPr lang="en-US" sz="2800"/>
          </a:p>
        </p:txBody>
      </p:sp>
      <p:sp>
        <p:nvSpPr>
          <p:cNvPr id="23" name="TextBox 22"/>
          <p:cNvSpPr txBox="1"/>
          <p:nvPr/>
        </p:nvSpPr>
        <p:spPr>
          <a:xfrm>
            <a:off x="10321816" y="5641289"/>
            <a:ext cx="192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Combined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22254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133600"/>
            <a:ext cx="10058400" cy="387927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Any Questions?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Delta </a:t>
            </a:r>
            <a:r>
              <a:rPr lang="en-US" sz="2800" dirty="0"/>
              <a:t>Workbook</a:t>
            </a:r>
          </a:p>
          <a:p>
            <a:r>
              <a:rPr lang="en-US" sz="2800" dirty="0"/>
              <a:t>    </a:t>
            </a:r>
            <a:r>
              <a:rPr lang="en-US" sz="2800" dirty="0" smtClean="0"/>
              <a:t>Nothing this </a:t>
            </a:r>
            <a:r>
              <a:rPr lang="en-US" sz="2800" dirty="0" smtClean="0"/>
              <a:t>time.</a:t>
            </a:r>
            <a:endParaRPr lang="en-US" sz="2800" dirty="0"/>
          </a:p>
          <a:p>
            <a:pPr>
              <a:lnSpc>
                <a:spcPct val="150000"/>
              </a:lnSpc>
            </a:pPr>
            <a:r>
              <a:rPr lang="en-US" sz="2800" dirty="0"/>
              <a:t>Workbook</a:t>
            </a:r>
          </a:p>
          <a:p>
            <a:r>
              <a:rPr lang="en-US" sz="2800" dirty="0"/>
              <a:t>    </a:t>
            </a:r>
            <a:r>
              <a:rPr lang="en-US" sz="2800" dirty="0" smtClean="0"/>
              <a:t>Pages 213-215, 221-222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906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5527" y="1800114"/>
            <a:ext cx="1712693" cy="5992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84215" y="2697372"/>
            <a:ext cx="545531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This work is licensed under a Creative Commons Attribution-NonCommercial-ShareAlike 4.0 International License.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84215" y="5360418"/>
            <a:ext cx="54553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Aaron </a:t>
            </a:r>
            <a:r>
              <a:rPr lang="en-GB" sz="2800" dirty="0" err="1" smtClean="0"/>
              <a:t>Stockdill</a:t>
            </a:r>
            <a:endParaRPr lang="en-GB" sz="2800" dirty="0"/>
          </a:p>
          <a:p>
            <a:pPr algn="ctr"/>
            <a:r>
              <a:rPr lang="en-GB" sz="2800" dirty="0" smtClean="0"/>
              <a:t>2016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083358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Vectors on the Complex Plane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22231"/>
            <a:ext cx="7747782" cy="4314725"/>
          </a:xfrm>
        </p:spPr>
        <p:txBody>
          <a:bodyPr>
            <a:normAutofit/>
          </a:bodyPr>
          <a:lstStyle/>
          <a:p>
            <a:r>
              <a:rPr lang="en-US" sz="2800" dirty="0" smtClean="0"/>
              <a:t>When we consider what a complex number is, there are lots of possible answers. </a:t>
            </a:r>
          </a:p>
          <a:p>
            <a:endParaRPr lang="en-US" sz="800" dirty="0"/>
          </a:p>
          <a:p>
            <a:r>
              <a:rPr lang="en-US" sz="2800" dirty="0" smtClean="0"/>
              <a:t>A good answer is “a rotation,” but perhaps the most intuitive is a </a:t>
            </a:r>
            <a:r>
              <a:rPr lang="en-US" sz="2800" i="1" dirty="0" smtClean="0"/>
              <a:t>vector</a:t>
            </a:r>
            <a:r>
              <a:rPr lang="en-US" sz="2800" dirty="0" smtClean="0"/>
              <a:t>: an ordered collection of numbers.</a:t>
            </a:r>
          </a:p>
          <a:p>
            <a:endParaRPr lang="en-US" sz="800" dirty="0"/>
          </a:p>
          <a:p>
            <a:r>
              <a:rPr lang="en-US" sz="2800" dirty="0" smtClean="0"/>
              <a:t>Complex numbers are made of a </a:t>
            </a:r>
            <a:r>
              <a:rPr lang="en-US" sz="2800" i="1" dirty="0" smtClean="0"/>
              <a:t>real</a:t>
            </a:r>
            <a:r>
              <a:rPr lang="en-US" sz="2800" dirty="0" smtClean="0"/>
              <a:t> component, and an </a:t>
            </a:r>
            <a:r>
              <a:rPr lang="en-US" sz="2800" i="1" dirty="0" smtClean="0"/>
              <a:t>imaginary</a:t>
            </a:r>
            <a:r>
              <a:rPr lang="en-US" sz="2800" dirty="0" smtClean="0"/>
              <a:t> component.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559800" y="6424881"/>
            <a:ext cx="363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Copyright: © 2010 Universal Studios.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9865" r="18865"/>
          <a:stretch/>
        </p:blipFill>
        <p:spPr>
          <a:xfrm>
            <a:off x="8897817" y="2526956"/>
            <a:ext cx="3112476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351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Vectors on the Complex Plane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221434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Addition and subtraction are defined in a simple way:</a:t>
            </a:r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Multiplication is equally intuitive:</a:t>
            </a:r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Division is gross in this form, so we generally convert to polar form first.</a:t>
            </a:r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868825" y="2576384"/>
                <a:ext cx="651531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𝑎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𝑏𝑖</m:t>
                          </m:r>
                        </m:e>
                      </m:d>
                      <m:r>
                        <a:rPr lang="en-AU" sz="2800" b="0" i="1" smtClean="0">
                          <a:latin typeface="Cambria Math" charset="0"/>
                        </a:rPr>
                        <m:t>±</m:t>
                      </m:r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𝑐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𝑑𝑖</m:t>
                          </m:r>
                        </m:e>
                      </m:d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𝑎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±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𝑐</m:t>
                          </m:r>
                        </m:e>
                      </m:d>
                      <m:r>
                        <a:rPr lang="en-AU" sz="2800" b="0" i="1" smtClean="0">
                          <a:latin typeface="Cambria Math" charset="0"/>
                        </a:rPr>
                        <m:t>+</m:t>
                      </m:r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𝑏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±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𝑑</m:t>
                          </m:r>
                        </m:e>
                      </m:d>
                      <m:r>
                        <a:rPr lang="en-AU" sz="2800" b="0" i="1" smtClean="0">
                          <a:latin typeface="Cambria Math" charset="0"/>
                        </a:rPr>
                        <m:t>𝑖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8825" y="2576384"/>
                <a:ext cx="6515310" cy="43088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647803" y="4106332"/>
                <a:ext cx="695735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𝑎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𝑏𝑖</m:t>
                          </m:r>
                        </m:e>
                      </m:d>
                      <m:r>
                        <a:rPr lang="en-AU" sz="2800" b="0" i="1" smtClean="0">
                          <a:latin typeface="Cambria Math" charset="0"/>
                        </a:rPr>
                        <m:t>×</m:t>
                      </m:r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𝑐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𝑑𝑖</m:t>
                          </m:r>
                        </m:e>
                      </m:d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𝑎𝑐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 −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𝑏𝑑</m:t>
                          </m:r>
                        </m:e>
                      </m:d>
                      <m:r>
                        <a:rPr lang="en-AU" sz="2800" b="0" i="1" smtClean="0">
                          <a:latin typeface="Cambria Math" charset="0"/>
                        </a:rPr>
                        <m:t>+</m:t>
                      </m:r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𝑎𝑑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𝑏𝑐</m:t>
                          </m:r>
                        </m:e>
                      </m:d>
                      <m:r>
                        <a:rPr lang="en-AU" sz="2800" b="0" i="1" smtClean="0">
                          <a:latin typeface="Cambria Math" charset="0"/>
                        </a:rPr>
                        <m:t>𝑖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7803" y="4106332"/>
                <a:ext cx="6957354" cy="43088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131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Polar 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Polar form means to write in terms of a direction and magnitude. Generally we write </a:t>
            </a:r>
          </a:p>
          <a:p>
            <a:endParaRPr lang="en-US" sz="3200" dirty="0"/>
          </a:p>
          <a:p>
            <a:r>
              <a:rPr lang="en-US" sz="2800" dirty="0" smtClean="0"/>
              <a:t>We can then write some operations in a more simple way</a:t>
            </a:r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261307" y="2811158"/>
                <a:ext cx="173034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b="0" i="1" smtClean="0">
                          <a:latin typeface="Cambria Math" charset="0"/>
                        </a:rPr>
                        <m:t>𝑧</m:t>
                      </m:r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r>
                        <a:rPr lang="en-AU" sz="2800" b="0" i="1" smtClean="0">
                          <a:latin typeface="Cambria Math" charset="0"/>
                        </a:rPr>
                        <m:t>𝑟</m:t>
                      </m:r>
                      <m:r>
                        <a:rPr lang="en-AU" sz="2800" b="0" i="1" smtClean="0">
                          <a:latin typeface="Cambria Math" charset="0"/>
                        </a:rPr>
                        <m:t> </m:t>
                      </m:r>
                      <m:func>
                        <m:func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AU" sz="2800" b="0" i="0" smtClean="0">
                              <a:latin typeface="Cambria Math" charset="0"/>
                            </a:rPr>
                            <m:t>cis</m:t>
                          </m:r>
                        </m:fName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𝜃</m:t>
                          </m:r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1307" y="2811158"/>
                <a:ext cx="1730345" cy="43088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50140" y="4693093"/>
                <a:ext cx="1135311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b="0" i="1" smtClean="0">
                          <a:latin typeface="Cambria Math" charset="0"/>
                        </a:rPr>
                        <m:t>|</m:t>
                      </m:r>
                      <m:r>
                        <a:rPr lang="en-AU" sz="2800" b="0" i="1" smtClean="0">
                          <a:latin typeface="Cambria Math" charset="0"/>
                        </a:rPr>
                        <m:t>𝑧</m:t>
                      </m:r>
                      <m:r>
                        <a:rPr lang="en-AU" sz="2800" b="0" i="1" smtClean="0">
                          <a:latin typeface="Cambria Math" charset="0"/>
                        </a:rPr>
                        <m:t>|=</m:t>
                      </m:r>
                      <m:r>
                        <a:rPr lang="en-AU" sz="2800" b="0" i="1" smtClean="0">
                          <a:latin typeface="Cambria Math" charset="0"/>
                        </a:rPr>
                        <m:t>𝑟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140" y="4693093"/>
                <a:ext cx="1135311" cy="43088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360138" y="4693093"/>
                <a:ext cx="1740669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AU" sz="2800" b="0" i="0" smtClean="0">
                              <a:latin typeface="Cambria Math" charset="0"/>
                            </a:rPr>
                            <m:t>arg</m:t>
                          </m:r>
                        </m:fName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𝑧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)</m:t>
                          </m:r>
                        </m:e>
                      </m:func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r>
                        <a:rPr lang="en-AU" sz="2800" b="0" i="1" smtClean="0">
                          <a:latin typeface="Cambria Math" charset="0"/>
                        </a:rPr>
                        <m:t>𝜃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0138" y="4693093"/>
                <a:ext cx="1740669" cy="43088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475494" y="4465690"/>
                <a:ext cx="3347968" cy="8856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AU" sz="2800" b="0" i="1" smtClean="0">
                              <a:latin typeface="Cambria Math" charset="0"/>
                            </a:rPr>
                            <m:t>𝑟</m:t>
                          </m:r>
                          <m:func>
                            <m:funcPr>
                              <m:ctrlPr>
                                <a:rPr lang="en-AU" sz="2800" b="0" i="1" smtClean="0">
                                  <a:latin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AU" sz="2800" b="0" i="0" smtClean="0">
                                  <a:latin typeface="Cambria Math" charset="0"/>
                                </a:rPr>
                                <m:t>cis</m:t>
                              </m:r>
                            </m:fName>
                            <m:e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𝜃</m:t>
                              </m:r>
                            </m:e>
                          </m:func>
                        </m:num>
                        <m:den>
                          <m:r>
                            <a:rPr lang="en-AU" sz="2800" b="0" i="1" smtClean="0">
                              <a:latin typeface="Cambria Math" charset="0"/>
                            </a:rPr>
                            <m:t>𝑠</m:t>
                          </m:r>
                          <m:func>
                            <m:funcPr>
                              <m:ctrlPr>
                                <a:rPr lang="en-AU" sz="2800" b="0" i="1" smtClean="0">
                                  <a:latin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AU" sz="2800" b="0" i="0" smtClean="0">
                                  <a:latin typeface="Cambria Math" charset="0"/>
                                </a:rPr>
                                <m:t>cis</m:t>
                              </m:r>
                            </m:fName>
                            <m:e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𝜙</m:t>
                              </m:r>
                            </m:e>
                          </m:func>
                        </m:den>
                      </m:f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AU" sz="2800" b="0" i="1" smtClean="0">
                              <a:latin typeface="Cambria Math" charset="0"/>
                            </a:rPr>
                            <m:t>𝑟</m:t>
                          </m:r>
                        </m:num>
                        <m:den>
                          <m:r>
                            <a:rPr lang="en-AU" sz="2800" b="0" i="1" smtClean="0">
                              <a:latin typeface="Cambria Math" charset="0"/>
                            </a:rPr>
                            <m:t>𝑠</m:t>
                          </m:r>
                        </m:den>
                      </m:f>
                      <m:func>
                        <m:func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AU" sz="2800" b="0" i="0" smtClean="0">
                              <a:latin typeface="Cambria Math" charset="0"/>
                            </a:rPr>
                            <m:t>cis</m:t>
                          </m:r>
                        </m:fName>
                        <m:e>
                          <m:d>
                            <m:dPr>
                              <m:ctrlPr>
                                <a:rPr lang="en-AU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𝜃</m:t>
                              </m:r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𝜙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5494" y="4465690"/>
                <a:ext cx="3347968" cy="885692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7989856" y="4779591"/>
                <a:ext cx="345896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AU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𝑟</m:t>
                              </m:r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 </m:t>
                              </m:r>
                              <m:func>
                                <m:funcPr>
                                  <m:ctrlPr>
                                    <a:rPr lang="en-AU" sz="2800" b="0" i="1" smtClean="0">
                                      <a:latin typeface="Cambria Math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AU" sz="2800" b="0" i="0" smtClean="0">
                                      <a:latin typeface="Cambria Math" charset="0"/>
                                    </a:rPr>
                                    <m:t>cis</m:t>
                                  </m:r>
                                </m:fName>
                                <m:e>
                                  <m:r>
                                    <a:rPr lang="en-AU" sz="2800" b="0" i="1" smtClean="0">
                                      <a:latin typeface="Cambria Math" charset="0"/>
                                    </a:rPr>
                                    <m:t>𝜃</m:t>
                                  </m:r>
                                </m:e>
                              </m:func>
                            </m:e>
                          </m:d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𝑛</m:t>
                          </m:r>
                        </m:sup>
                      </m:sSup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𝑟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𝑛</m:t>
                          </m:r>
                        </m:sup>
                      </m:sSup>
                      <m:func>
                        <m:func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AU" sz="2800" b="0" i="0" smtClean="0">
                              <a:latin typeface="Cambria Math" charset="0"/>
                            </a:rPr>
                            <m:t>cis</m:t>
                          </m:r>
                        </m:fName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𝜃</m:t>
                          </m:r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89856" y="4779591"/>
                <a:ext cx="3458960" cy="430887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0841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Rectangular to Polar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146978" y="2601095"/>
                <a:ext cx="5959004" cy="8271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b="0" i="1" smtClean="0">
                          <a:latin typeface="Cambria Math" charset="0"/>
                        </a:rPr>
                        <m:t>𝑧</m:t>
                      </m:r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r>
                        <a:rPr lang="en-AU" sz="2800" b="0" i="1" smtClean="0">
                          <a:latin typeface="Cambria Math" charset="0"/>
                        </a:rPr>
                        <m:t>𝑎</m:t>
                      </m:r>
                      <m:r>
                        <a:rPr lang="en-AU" sz="2800" b="0" i="1" smtClean="0">
                          <a:latin typeface="Cambria Math" charset="0"/>
                        </a:rPr>
                        <m:t>+</m:t>
                      </m:r>
                      <m:r>
                        <a:rPr lang="en-AU" sz="2800" b="0" i="1" smtClean="0">
                          <a:latin typeface="Cambria Math" charset="0"/>
                        </a:rPr>
                        <m:t>𝑏𝑖</m:t>
                      </m:r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AU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AU" sz="28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AU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𝑏</m:t>
                              </m:r>
                            </m:e>
                            <m:sup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func>
                        <m:func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AU" sz="2800" b="0" i="0" smtClean="0">
                              <a:latin typeface="Cambria Math" charset="0"/>
                            </a:rPr>
                            <m:t>cis</m:t>
                          </m:r>
                        </m:fName>
                        <m:e>
                          <m:d>
                            <m:dPr>
                              <m:ctrlPr>
                                <a:rPr lang="en-AU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en-AU" sz="2800" b="0" i="1" smtClean="0">
                                      <a:latin typeface="Cambria Math" charset="0"/>
                                    </a:rPr>
                                  </m:ctrlPr>
                                </m:funcPr>
                                <m:fName>
                                  <m:sSup>
                                    <m:sSupPr>
                                      <m:ctrlPr>
                                        <a:rPr lang="en-AU" sz="2800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AU" sz="2800" b="0" i="0" smtClean="0">
                                          <a:latin typeface="Cambria Math" charset="0"/>
                                        </a:rPr>
                                        <m:t>tan</m:t>
                                      </m:r>
                                    </m:e>
                                    <m:sup>
                                      <m:r>
                                        <a:rPr lang="en-AU" sz="2800" b="0" i="1" smtClean="0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fName>
                                <m:e>
                                  <m:d>
                                    <m:dPr>
                                      <m:ctrlPr>
                                        <a:rPr lang="en-AU" sz="2800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AU" sz="2800" b="0" i="1" smtClean="0">
                                              <a:latin typeface="Cambria Math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AU" sz="2800" b="0" i="1" smtClean="0">
                                              <a:latin typeface="Cambria Math" charset="0"/>
                                            </a:rPr>
                                            <m:t>𝑏</m:t>
                                          </m:r>
                                        </m:num>
                                        <m:den>
                                          <m:r>
                                            <a:rPr lang="en-AU" sz="2800" b="0" i="1" smtClean="0">
                                              <a:latin typeface="Cambria Math" charset="0"/>
                                            </a:rPr>
                                            <m:t>𝑎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6978" y="2601095"/>
                <a:ext cx="5959004" cy="82715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146978" y="3958346"/>
                <a:ext cx="524765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b="0" i="1" smtClean="0">
                          <a:latin typeface="Cambria Math" charset="0"/>
                        </a:rPr>
                        <m:t>𝑧</m:t>
                      </m:r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r>
                        <a:rPr lang="en-AU" sz="2800" b="0" i="1" smtClean="0">
                          <a:latin typeface="Cambria Math" charset="0"/>
                        </a:rPr>
                        <m:t>𝑟</m:t>
                      </m:r>
                      <m:func>
                        <m:func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AU" sz="2800" b="0" i="0" smtClean="0">
                              <a:latin typeface="Cambria Math" charset="0"/>
                            </a:rPr>
                            <m:t>cis</m:t>
                          </m:r>
                        </m:fName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𝜃</m:t>
                          </m:r>
                        </m:e>
                      </m:func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𝑟</m:t>
                          </m:r>
                          <m:func>
                            <m:funcPr>
                              <m:ctrlPr>
                                <a:rPr lang="en-AU" sz="2800" b="0" i="1" smtClean="0">
                                  <a:latin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AU" sz="2800" b="0" i="0" smtClean="0">
                                  <a:latin typeface="Cambria Math" charset="0"/>
                                </a:rPr>
                                <m:t>cos</m:t>
                              </m:r>
                            </m:fName>
                            <m:e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𝜃</m:t>
                              </m:r>
                            </m:e>
                          </m:func>
                        </m:e>
                      </m:d>
                      <m:r>
                        <a:rPr lang="en-AU" sz="2800" b="0" i="1" smtClean="0">
                          <a:latin typeface="Cambria Math" charset="0"/>
                        </a:rPr>
                        <m:t>+</m:t>
                      </m:r>
                      <m:d>
                        <m:d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𝑟</m:t>
                          </m:r>
                          <m:func>
                            <m:funcPr>
                              <m:ctrlPr>
                                <a:rPr lang="en-AU" sz="2800" b="0" i="1" smtClean="0">
                                  <a:latin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AU" sz="2800" b="0" i="0" smtClean="0">
                                  <a:latin typeface="Cambria Math" charset="0"/>
                                </a:rPr>
                                <m:t>sin</m:t>
                              </m:r>
                            </m:fName>
                            <m:e>
                              <m:r>
                                <a:rPr lang="en-AU" sz="2800" b="0" i="1" smtClean="0">
                                  <a:latin typeface="Cambria Math" charset="0"/>
                                </a:rPr>
                                <m:t>𝜃</m:t>
                              </m:r>
                            </m:e>
                          </m:func>
                        </m:e>
                      </m:d>
                      <m:r>
                        <a:rPr lang="en-AU" sz="2800" b="0" i="1" smtClean="0">
                          <a:latin typeface="Cambria Math" charset="0"/>
                        </a:rPr>
                        <m:t>𝑖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6978" y="3958346"/>
                <a:ext cx="5247654" cy="43088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8229600" y="471704"/>
                <a:ext cx="3536415" cy="646331"/>
              </a:xfrm>
              <a:prstGeom prst="rect">
                <a:avLst/>
              </a:prstGeom>
              <a:noFill/>
              <a:ln w="28575">
                <a:solidFill>
                  <a:srgbClr val="C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dirty="0" smtClean="0"/>
                  <a:t>The name cis literally comes from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AU" i="1" dirty="0" smtClean="0">
                        <a:latin typeface="Cambria Math" charset="0"/>
                      </a:rPr>
                      <m:t>cos</m:t>
                    </m:r>
                    <m:r>
                      <a:rPr lang="en-AU" i="1" dirty="0" smtClean="0">
                        <a:latin typeface="Cambria Math" charset="0"/>
                      </a:rPr>
                      <m:t>⁡+ </m:t>
                    </m:r>
                    <m:r>
                      <a:rPr lang="en-AU" i="1" dirty="0" err="1" smtClean="0">
                        <a:latin typeface="Cambria Math" charset="0"/>
                      </a:rPr>
                      <m:t>𝑖</m:t>
                    </m:r>
                    <m:r>
                      <a:rPr lang="en-AU" i="1" dirty="0" smtClean="0">
                        <a:latin typeface="Cambria Math" charset="0"/>
                      </a:rPr>
                      <m:t> </m:t>
                    </m:r>
                    <m:r>
                      <m:rPr>
                        <m:sty m:val="p"/>
                      </m:rPr>
                      <a:rPr lang="en-AU" i="1" dirty="0" smtClean="0">
                        <a:latin typeface="Cambria Math" charset="0"/>
                      </a:rPr>
                      <m:t>sin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9600" y="471704"/>
                <a:ext cx="3536415" cy="646331"/>
              </a:xfrm>
              <a:prstGeom prst="rect">
                <a:avLst/>
              </a:prstGeom>
              <a:blipFill rotWithShape="0">
                <a:blip r:embed="rId5"/>
                <a:stretch>
                  <a:fillRect t="-9910" b="-63964"/>
                </a:stretch>
              </a:blipFill>
              <a:ln w="28575">
                <a:solidFill>
                  <a:srgbClr val="C0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1557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Argand Diagram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773" y="2075935"/>
            <a:ext cx="3706702" cy="39912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908" y="2075935"/>
            <a:ext cx="3706702" cy="399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951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Extra: The most beautiful formula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800" dirty="0" smtClean="0"/>
          </a:p>
          <a:p>
            <a:r>
              <a:rPr lang="en-US" sz="2800" dirty="0" smtClean="0"/>
              <a:t>The most beautiful formula in mathematics is generally thought to be Euler’s Identity. </a:t>
            </a:r>
          </a:p>
          <a:p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This is a special case of Euler’s Formula: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8229600" y="471704"/>
            <a:ext cx="3536415" cy="36933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Yes, it really is pronounced “Oil-</a:t>
            </a:r>
            <a:r>
              <a:rPr lang="en-AU" dirty="0" err="1" smtClean="0"/>
              <a:t>er</a:t>
            </a:r>
            <a:r>
              <a:rPr lang="en-AU" dirty="0" smtClean="0"/>
              <a:t>.”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198469" y="3560871"/>
                <a:ext cx="1856021" cy="4448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𝜋</m:t>
                          </m:r>
                        </m:sup>
                      </m:sSup>
                      <m:r>
                        <a:rPr lang="en-AU" sz="2800" b="0" i="1" smtClean="0">
                          <a:latin typeface="Cambria Math" charset="0"/>
                        </a:rPr>
                        <m:t>+1=0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8469" y="3560871"/>
                <a:ext cx="1856021" cy="44480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556081" y="5214227"/>
                <a:ext cx="3140795" cy="44980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AU" sz="2800" b="0" i="1" smtClean="0">
                              <a:latin typeface="Cambria Math" charset="0"/>
                            </a:rPr>
                            <m:t>𝜃</m:t>
                          </m:r>
                        </m:sup>
                      </m:sSup>
                      <m:r>
                        <a:rPr lang="en-AU" sz="28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AU" sz="2800" b="0" i="0" smtClean="0">
                              <a:latin typeface="Cambria Math" charset="0"/>
                            </a:rPr>
                            <m:t>cos</m:t>
                          </m:r>
                        </m:fName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𝜃</m:t>
                          </m:r>
                        </m:e>
                      </m:func>
                      <m:r>
                        <a:rPr lang="en-AU" sz="2800" b="0" i="1" smtClean="0">
                          <a:latin typeface="Cambria Math" charset="0"/>
                        </a:rPr>
                        <m:t>+</m:t>
                      </m:r>
                      <m:r>
                        <a:rPr lang="en-AU" sz="2800" b="0" i="1" smtClean="0">
                          <a:latin typeface="Cambria Math" charset="0"/>
                        </a:rPr>
                        <m:t>𝑖</m:t>
                      </m:r>
                      <m:func>
                        <m:func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AU" sz="2800" b="0" i="0" smtClean="0">
                              <a:latin typeface="Cambria Math" charset="0"/>
                            </a:rPr>
                            <m:t>sin</m:t>
                          </m:r>
                        </m:fName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𝜃</m:t>
                          </m:r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6081" y="5214227"/>
                <a:ext cx="3140795" cy="44980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446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Roots of Unity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2088292"/>
                <a:ext cx="10058400" cy="3780802"/>
              </a:xfrm>
            </p:spPr>
            <p:txBody>
              <a:bodyPr>
                <a:normAutofit/>
              </a:bodyPr>
              <a:lstStyle/>
              <a:p>
                <a:r>
                  <a:rPr lang="en-US" sz="2800" smtClean="0"/>
                  <a:t>Roots </a:t>
                </a:r>
                <a:r>
                  <a:rPr lang="en-US" sz="2800" dirty="0" smtClean="0"/>
                  <a:t>of unity are a mixture of De </a:t>
                </a:r>
                <a:r>
                  <a:rPr lang="en-US" sz="2800" dirty="0" err="1" smtClean="0"/>
                  <a:t>Moivre’s</a:t>
                </a:r>
                <a:r>
                  <a:rPr lang="en-US" sz="2800" dirty="0" smtClean="0"/>
                  <a:t> Theorem and Euler’s Formula. Essentially, they let us create polygons in the complex plane.</a:t>
                </a:r>
              </a:p>
              <a:p>
                <a:endParaRPr lang="en-US" sz="2800" dirty="0"/>
              </a:p>
              <a:p>
                <a:r>
                  <a:rPr lang="en-US" sz="2800" b="1" dirty="0" smtClean="0"/>
                  <a:t>The Fundamental Theorem of Algebra:</a:t>
                </a:r>
              </a:p>
              <a:p>
                <a:r>
                  <a:rPr lang="en-US" sz="2800" dirty="0" smtClean="0"/>
                  <a:t>Any polynomial of degree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𝑛</m:t>
                    </m:r>
                    <m:r>
                      <a:rPr lang="en-US" sz="2800" i="1" dirty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800" dirty="0" smtClean="0"/>
                  <a:t>will have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𝑛</m:t>
                    </m:r>
                    <m:r>
                      <a:rPr lang="en-US" sz="2800" i="1" dirty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800" dirty="0" smtClean="0"/>
                  <a:t>complex roots, when counted with multiplicity.</a:t>
                </a:r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2088292"/>
                <a:ext cx="10058400" cy="3780802"/>
              </a:xfrm>
              <a:blipFill rotWithShape="0">
                <a:blip r:embed="rId2"/>
                <a:stretch>
                  <a:fillRect l="-1212" t="-27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768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Roots of 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The roots of unity come from the formula </a:t>
            </a:r>
          </a:p>
          <a:p>
            <a:endParaRPr lang="en-US" sz="2800" dirty="0"/>
          </a:p>
          <a:p>
            <a:r>
              <a:rPr lang="en-US" sz="2800" dirty="0" smtClean="0"/>
              <a:t>and are always distributed at equal intervals around the origin.</a:t>
            </a:r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562607" y="2448763"/>
                <a:ext cx="112774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AU" sz="2800" b="0" i="1" smtClean="0">
                              <a:latin typeface="Cambria Math" charset="0"/>
                            </a:rPr>
                            <m:t>𝑛</m:t>
                          </m:r>
                        </m:sup>
                      </m:sSup>
                      <m:r>
                        <a:rPr lang="en-AU" sz="2800" b="0" i="1" smtClean="0">
                          <a:latin typeface="Cambria Math" charset="0"/>
                        </a:rPr>
                        <m:t>=1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2607" y="2448763"/>
                <a:ext cx="1127745" cy="43088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10" y="3482679"/>
            <a:ext cx="2508738" cy="250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45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295</TotalTime>
  <Words>385</Words>
  <Application>Microsoft Macintosh PowerPoint</Application>
  <PresentationFormat>Widescreen</PresentationFormat>
  <Paragraphs>80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Cambria Math</vt:lpstr>
      <vt:lpstr>Retrospect</vt:lpstr>
      <vt:lpstr>Complex Geometry</vt:lpstr>
      <vt:lpstr>Vectors on the Complex Plane</vt:lpstr>
      <vt:lpstr>Vectors on the Complex Plane</vt:lpstr>
      <vt:lpstr>Polar Form</vt:lpstr>
      <vt:lpstr>Rectangular to Polar</vt:lpstr>
      <vt:lpstr>Argand Diagram</vt:lpstr>
      <vt:lpstr>Extra: The most beautiful formula</vt:lpstr>
      <vt:lpstr>Roots of Unity</vt:lpstr>
      <vt:lpstr>Roots of Unity</vt:lpstr>
      <vt:lpstr>Irregular Polygons</vt:lpstr>
      <vt:lpstr>Example</vt:lpstr>
      <vt:lpstr>Do Now</vt:lpstr>
      <vt:lpstr>PowerPoint Presentation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Complex Geometry</dc:title>
  <dc:creator>Aaron Stockdill</dc:creator>
  <cp:lastModifiedBy>Aaron Stockdill</cp:lastModifiedBy>
  <cp:revision>17</cp:revision>
  <cp:lastPrinted>2016-08-26T02:34:31Z</cp:lastPrinted>
  <dcterms:created xsi:type="dcterms:W3CDTF">2016-08-21T00:48:05Z</dcterms:created>
  <dcterms:modified xsi:type="dcterms:W3CDTF">2016-08-26T04:22:03Z</dcterms:modified>
</cp:coreProperties>
</file>

<file path=docProps/thumbnail.jpeg>
</file>